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77" r:id="rId3"/>
    <p:sldId id="257" r:id="rId4"/>
    <p:sldId id="258" r:id="rId5"/>
    <p:sldId id="259" r:id="rId6"/>
    <p:sldId id="268" r:id="rId7"/>
    <p:sldId id="260" r:id="rId8"/>
    <p:sldId id="261" r:id="rId9"/>
    <p:sldId id="270" r:id="rId10"/>
    <p:sldId id="269" r:id="rId11"/>
    <p:sldId id="271" r:id="rId12"/>
    <p:sldId id="262" r:id="rId13"/>
    <p:sldId id="264" r:id="rId14"/>
    <p:sldId id="266" r:id="rId15"/>
    <p:sldId id="267" r:id="rId16"/>
    <p:sldId id="273" r:id="rId17"/>
    <p:sldId id="272" r:id="rId18"/>
    <p:sldId id="276" r:id="rId19"/>
    <p:sldId id="263" r:id="rId20"/>
  </p:sldIdLst>
  <p:sldSz cx="9144000" cy="5143500" type="screen16x9"/>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38" d="100"/>
          <a:sy n="138" d="100"/>
        </p:scale>
        <p:origin x="756" y="10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sp>
        <p:nvSpPr>
          <p:cNvPr id="7" name="Rectangle 6"/>
          <p:cNvSpPr/>
          <p:nvPr/>
        </p:nvSpPr>
        <p:spPr>
          <a:xfrm>
            <a:off x="7010400" y="114299"/>
            <a:ext cx="1981200" cy="49171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15442"/>
            <a:ext cx="6705600" cy="49149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1539720"/>
            <a:ext cx="1981200" cy="13716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978B4A27-7639-4F54-AC04-F41DBA9BD3C1}" type="datetimeFigureOut">
              <a:rPr lang="pl-PL" smtClean="0"/>
              <a:t>21.09.2021</a:t>
            </a:fld>
            <a:endParaRPr lang="pl-PL"/>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4EBAF094-1168-453D-9A69-72956B4121EA}" type="slidenum">
              <a:rPr lang="pl-PL" smtClean="0"/>
              <a:t>‹#›</a:t>
            </a:fld>
            <a:endParaRPr lang="pl-PL"/>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pl-PL"/>
          </a:p>
        </p:txBody>
      </p:sp>
      <p:sp>
        <p:nvSpPr>
          <p:cNvPr id="13" name="Title 12"/>
          <p:cNvSpPr>
            <a:spLocks noGrp="1"/>
          </p:cNvSpPr>
          <p:nvPr>
            <p:ph type="title"/>
          </p:nvPr>
        </p:nvSpPr>
        <p:spPr>
          <a:xfrm>
            <a:off x="457200" y="1539720"/>
            <a:ext cx="6324600" cy="1371600"/>
          </a:xfrm>
        </p:spPr>
        <p:txBody>
          <a:bodyPr/>
          <a:lstStyle>
            <a:lvl1pPr algn="r">
              <a:defRPr sz="4200" spc="150" baseline="0"/>
            </a:lvl1pPr>
          </a:lstStyle>
          <a:p>
            <a:r>
              <a:rPr lang="pl-PL"/>
              <a:t>Kliknij, aby edytować styl</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a:p>
        </p:txBody>
      </p:sp>
      <p:sp>
        <p:nvSpPr>
          <p:cNvPr id="3" name="Vertical Text Placeholder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Date Placeholder 3"/>
          <p:cNvSpPr>
            <a:spLocks noGrp="1"/>
          </p:cNvSpPr>
          <p:nvPr>
            <p:ph type="dt" sz="half" idx="10"/>
          </p:nvPr>
        </p:nvSpPr>
        <p:spPr/>
        <p:txBody>
          <a:bodyPr/>
          <a:lstStyle/>
          <a:p>
            <a:fld id="{978B4A27-7639-4F54-AC04-F41DBA9BD3C1}" type="datetimeFigureOut">
              <a:rPr lang="pl-PL" smtClean="0"/>
              <a:t>21.09.2021</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4EBAF094-1168-453D-9A69-72956B4121EA}" type="slidenum">
              <a:rPr lang="pl-PL" smtClean="0"/>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ytuł pionowy i tekst">
    <p:spTree>
      <p:nvGrpSpPr>
        <p:cNvPr id="1" name=""/>
        <p:cNvGrpSpPr/>
        <p:nvPr/>
      </p:nvGrpSpPr>
      <p:grpSpPr>
        <a:xfrm>
          <a:off x="0" y="0"/>
          <a:ext cx="0" cy="0"/>
          <a:chOff x="0" y="0"/>
          <a:chExt cx="0" cy="0"/>
        </a:xfrm>
      </p:grpSpPr>
      <p:sp>
        <p:nvSpPr>
          <p:cNvPr id="7" name="Rectangle 6"/>
          <p:cNvSpPr/>
          <p:nvPr/>
        </p:nvSpPr>
        <p:spPr>
          <a:xfrm>
            <a:off x="152400" y="110489"/>
            <a:ext cx="6705600" cy="491718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10489"/>
            <a:ext cx="1956046" cy="49171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05979"/>
            <a:ext cx="1676400" cy="4388644"/>
          </a:xfrm>
        </p:spPr>
        <p:txBody>
          <a:bodyPr vert="eaVert"/>
          <a:lstStyle/>
          <a:p>
            <a:r>
              <a:rPr lang="pl-PL"/>
              <a:t>Kliknij, aby edytować styl</a:t>
            </a:r>
            <a:endParaRPr lang="en-US" dirty="0"/>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978B4A27-7639-4F54-AC04-F41DBA9BD3C1}" type="datetimeFigureOut">
              <a:rPr lang="pl-PL" smtClean="0"/>
              <a:t>21.09.2021</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4EBAF094-1168-453D-9A69-72956B4121EA}" type="slidenum">
              <a:rPr lang="pl-PL" smtClean="0"/>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978B4A27-7639-4F54-AC04-F41DBA9BD3C1}" type="datetimeFigureOut">
              <a:rPr lang="pl-PL" smtClean="0"/>
              <a:t>21.09.2021</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4EBAF094-1168-453D-9A69-72956B4121EA}" type="slidenum">
              <a:rPr lang="pl-PL" smtClean="0"/>
              <a:t>‹#›</a:t>
            </a:fld>
            <a:endParaRPr lang="pl-PL"/>
          </a:p>
        </p:txBody>
      </p:sp>
      <p:sp>
        <p:nvSpPr>
          <p:cNvPr id="7" name="Title 6"/>
          <p:cNvSpPr>
            <a:spLocks noGrp="1"/>
          </p:cNvSpPr>
          <p:nvPr>
            <p:ph type="title"/>
          </p:nvPr>
        </p:nvSpPr>
        <p:spPr/>
        <p:txBody>
          <a:bodyPr/>
          <a:lstStyle/>
          <a:p>
            <a:r>
              <a:rPr lang="pl-PL"/>
              <a:t>Kliknij, aby edytować styl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spTree>
      <p:nvGrpSpPr>
        <p:cNvPr id="1" name=""/>
        <p:cNvGrpSpPr/>
        <p:nvPr/>
      </p:nvGrpSpPr>
      <p:grpSpPr>
        <a:xfrm>
          <a:off x="0" y="0"/>
          <a:ext cx="0" cy="0"/>
          <a:chOff x="0" y="0"/>
          <a:chExt cx="0" cy="0"/>
        </a:xfrm>
      </p:grpSpPr>
      <p:sp>
        <p:nvSpPr>
          <p:cNvPr id="7" name="Rectangle 6"/>
          <p:cNvSpPr/>
          <p:nvPr/>
        </p:nvSpPr>
        <p:spPr>
          <a:xfrm>
            <a:off x="7010400" y="114299"/>
            <a:ext cx="1981200" cy="49171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15442"/>
            <a:ext cx="6705600" cy="4914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800" y="2169208"/>
            <a:ext cx="1600201" cy="123444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9" name="Date Placeholder 8"/>
          <p:cNvSpPr>
            <a:spLocks noGrp="1"/>
          </p:cNvSpPr>
          <p:nvPr>
            <p:ph type="dt" sz="half" idx="10"/>
          </p:nvPr>
        </p:nvSpPr>
        <p:spPr/>
        <p:txBody>
          <a:bodyPr/>
          <a:lstStyle>
            <a:lvl1pPr>
              <a:defRPr>
                <a:solidFill>
                  <a:srgbClr val="FFFFFF"/>
                </a:solidFill>
              </a:defRPr>
            </a:lvl1pPr>
          </a:lstStyle>
          <a:p>
            <a:fld id="{978B4A27-7639-4F54-AC04-F41DBA9BD3C1}" type="datetimeFigureOut">
              <a:rPr lang="pl-PL" smtClean="0"/>
              <a:t>21.09.2021</a:t>
            </a:fld>
            <a:endParaRPr lang="pl-PL"/>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4EBAF094-1168-453D-9A69-72956B4121EA}" type="slidenum">
              <a:rPr lang="pl-PL" smtClean="0"/>
              <a:t>‹#›</a:t>
            </a:fld>
            <a:endParaRPr lang="pl-PL"/>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pl-PL"/>
          </a:p>
        </p:txBody>
      </p:sp>
      <p:sp>
        <p:nvSpPr>
          <p:cNvPr id="12" name="Title 11"/>
          <p:cNvSpPr>
            <a:spLocks noGrp="1"/>
          </p:cNvSpPr>
          <p:nvPr>
            <p:ph type="title"/>
          </p:nvPr>
        </p:nvSpPr>
        <p:spPr>
          <a:xfrm>
            <a:off x="381000" y="2169208"/>
            <a:ext cx="6324600" cy="1234440"/>
          </a:xfrm>
        </p:spPr>
        <p:txBody>
          <a:bodyPr/>
          <a:lstStyle>
            <a:lvl1pPr algn="r">
              <a:defRPr sz="4200" spc="150" baseline="0"/>
            </a:lvl1pPr>
          </a:lstStyle>
          <a:p>
            <a:r>
              <a:rPr lang="pl-PL"/>
              <a:t>Kliknij, aby edytować styl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289304"/>
            <a:ext cx="4038600" cy="330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4648200" y="1289304"/>
            <a:ext cx="4038600" cy="330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fld id="{978B4A27-7639-4F54-AC04-F41DBA9BD3C1}" type="datetimeFigureOut">
              <a:rPr lang="pl-PL" smtClean="0"/>
              <a:t>21.09.2021</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4EBAF094-1168-453D-9A69-72956B4121EA}" type="slidenum">
              <a:rPr lang="pl-PL" smtClean="0"/>
              <a:t>‹#›</a:t>
            </a:fld>
            <a:endParaRPr lang="pl-PL"/>
          </a:p>
        </p:txBody>
      </p:sp>
      <p:sp>
        <p:nvSpPr>
          <p:cNvPr id="8" name="Title 7"/>
          <p:cNvSpPr>
            <a:spLocks noGrp="1"/>
          </p:cNvSpPr>
          <p:nvPr>
            <p:ph type="title"/>
          </p:nvPr>
        </p:nvSpPr>
        <p:spPr/>
        <p:txBody>
          <a:bodyPr/>
          <a:lstStyle/>
          <a:p>
            <a:r>
              <a:rPr lang="pl-PL"/>
              <a:t>Kliknij, aby edytować styl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291828"/>
            <a:ext cx="4040188" cy="47982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Content Placeholder 3"/>
          <p:cNvSpPr>
            <a:spLocks noGrp="1"/>
          </p:cNvSpPr>
          <p:nvPr>
            <p:ph sz="half" idx="2"/>
          </p:nvPr>
        </p:nvSpPr>
        <p:spPr>
          <a:xfrm>
            <a:off x="457200" y="1828800"/>
            <a:ext cx="4040188" cy="27658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4645026" y="1291828"/>
            <a:ext cx="4041775" cy="47982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Content Placeholder 5"/>
          <p:cNvSpPr>
            <a:spLocks noGrp="1"/>
          </p:cNvSpPr>
          <p:nvPr>
            <p:ph sz="quarter" idx="4"/>
          </p:nvPr>
        </p:nvSpPr>
        <p:spPr>
          <a:xfrm>
            <a:off x="4645026" y="1828800"/>
            <a:ext cx="4041775" cy="27658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fld id="{978B4A27-7639-4F54-AC04-F41DBA9BD3C1}" type="datetimeFigureOut">
              <a:rPr lang="pl-PL" smtClean="0"/>
              <a:t>21.09.2021</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4EBAF094-1168-453D-9A69-72956B4121EA}" type="slidenum">
              <a:rPr lang="pl-PL" smtClean="0"/>
              <a:t>‹#›</a:t>
            </a:fld>
            <a:endParaRPr lang="pl-PL"/>
          </a:p>
        </p:txBody>
      </p:sp>
      <p:sp>
        <p:nvSpPr>
          <p:cNvPr id="10" name="Title 9"/>
          <p:cNvSpPr>
            <a:spLocks noGrp="1"/>
          </p:cNvSpPr>
          <p:nvPr>
            <p:ph type="title"/>
          </p:nvPr>
        </p:nvSpPr>
        <p:spPr/>
        <p:txBody>
          <a:bodyPr/>
          <a:lstStyle/>
          <a:p>
            <a:r>
              <a:rPr lang="pl-PL"/>
              <a:t>Kliknij, aby edytować styl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78B4A27-7639-4F54-AC04-F41DBA9BD3C1}" type="datetimeFigureOut">
              <a:rPr lang="pl-PL" smtClean="0"/>
              <a:t>21.09.2021</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4EBAF094-1168-453D-9A69-72956B4121EA}" type="slidenum">
              <a:rPr lang="pl-PL" smtClean="0"/>
              <a:t>‹#›</a:t>
            </a:fld>
            <a:endParaRPr lang="pl-PL"/>
          </a:p>
        </p:txBody>
      </p:sp>
      <p:sp>
        <p:nvSpPr>
          <p:cNvPr id="6" name="Title 5"/>
          <p:cNvSpPr>
            <a:spLocks noGrp="1"/>
          </p:cNvSpPr>
          <p:nvPr>
            <p:ph type="title"/>
          </p:nvPr>
        </p:nvSpPr>
        <p:spPr/>
        <p:txBody>
          <a:bodyPr/>
          <a:lstStyle/>
          <a:p>
            <a:r>
              <a:rPr lang="pl-PL"/>
              <a:t>Kliknij, aby edytować styl</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usty">
    <p:spTree>
      <p:nvGrpSpPr>
        <p:cNvPr id="1" name=""/>
        <p:cNvGrpSpPr/>
        <p:nvPr/>
      </p:nvGrpSpPr>
      <p:grpSpPr>
        <a:xfrm>
          <a:off x="0" y="0"/>
          <a:ext cx="0" cy="0"/>
          <a:chOff x="0" y="0"/>
          <a:chExt cx="0" cy="0"/>
        </a:xfrm>
      </p:grpSpPr>
      <p:sp>
        <p:nvSpPr>
          <p:cNvPr id="5" name="Rectangle 4"/>
          <p:cNvSpPr/>
          <p:nvPr/>
        </p:nvSpPr>
        <p:spPr>
          <a:xfrm>
            <a:off x="152400" y="113189"/>
            <a:ext cx="8831802" cy="491718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978B4A27-7639-4F54-AC04-F41DBA9BD3C1}" type="datetimeFigureOut">
              <a:rPr lang="pl-PL" smtClean="0"/>
              <a:t>21.09.2021</a:t>
            </a:fld>
            <a:endParaRPr lang="pl-PL"/>
          </a:p>
        </p:txBody>
      </p:sp>
      <p:sp>
        <p:nvSpPr>
          <p:cNvPr id="3" name="Footer Placeholder 2"/>
          <p:cNvSpPr>
            <a:spLocks noGrp="1"/>
          </p:cNvSpPr>
          <p:nvPr>
            <p:ph type="ftr" sz="quarter" idx="11"/>
          </p:nvPr>
        </p:nvSpPr>
        <p:spPr/>
        <p:txBody>
          <a:bodyPr/>
          <a:lstStyle/>
          <a:p>
            <a:endParaRPr lang="pl-PL"/>
          </a:p>
        </p:txBody>
      </p:sp>
      <p:sp>
        <p:nvSpPr>
          <p:cNvPr id="4" name="Slide Number Placeholder 3"/>
          <p:cNvSpPr>
            <a:spLocks noGrp="1"/>
          </p:cNvSpPr>
          <p:nvPr>
            <p:ph type="sldNum" sz="quarter" idx="12"/>
          </p:nvPr>
        </p:nvSpPr>
        <p:spPr/>
        <p:txBody>
          <a:bodyPr/>
          <a:lstStyle/>
          <a:p>
            <a:fld id="{4EBAF094-1168-453D-9A69-72956B4121EA}" type="slidenum">
              <a:rPr lang="pl-PL" smtClean="0"/>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13157"/>
            <a:ext cx="1981200" cy="49171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14300"/>
            <a:ext cx="6705600" cy="49149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228600"/>
            <a:ext cx="586740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Text Placeholder 3"/>
          <p:cNvSpPr>
            <a:spLocks noGrp="1"/>
          </p:cNvSpPr>
          <p:nvPr>
            <p:ph type="body" sz="half" idx="2"/>
          </p:nvPr>
        </p:nvSpPr>
        <p:spPr>
          <a:xfrm>
            <a:off x="7159752" y="1597914"/>
            <a:ext cx="1673352" cy="2112264"/>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978B4A27-7639-4F54-AC04-F41DBA9BD3C1}" type="datetimeFigureOut">
              <a:rPr lang="pl-PL" smtClean="0"/>
              <a:t>21.09.2021</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4EBAF094-1168-453D-9A69-72956B4121EA}" type="slidenum">
              <a:rPr lang="pl-PL" smtClean="0"/>
              <a:t>‹#›</a:t>
            </a:fld>
            <a:endParaRPr lang="pl-PL"/>
          </a:p>
        </p:txBody>
      </p:sp>
      <p:sp>
        <p:nvSpPr>
          <p:cNvPr id="11" name="Title 10"/>
          <p:cNvSpPr>
            <a:spLocks noGrp="1"/>
          </p:cNvSpPr>
          <p:nvPr>
            <p:ph type="title"/>
          </p:nvPr>
        </p:nvSpPr>
        <p:spPr>
          <a:xfrm>
            <a:off x="7159752" y="342900"/>
            <a:ext cx="1675660" cy="1255014"/>
          </a:xfrm>
        </p:spPr>
        <p:txBody>
          <a:bodyPr anchor="b"/>
          <a:lstStyle>
            <a:lvl1pPr algn="l">
              <a:defRPr sz="2000" spc="150" baseline="0"/>
            </a:lvl1pPr>
          </a:lstStyle>
          <a:p>
            <a:r>
              <a:rPr lang="pl-PL"/>
              <a:t>Kliknij, aby edytować styl</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51435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13157"/>
            <a:ext cx="1981200" cy="49171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14300"/>
            <a:ext cx="6705600" cy="49149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endParaRPr lang="en-US" dirty="0"/>
          </a:p>
        </p:txBody>
      </p:sp>
      <p:sp>
        <p:nvSpPr>
          <p:cNvPr id="4" name="Text Placeholder 3"/>
          <p:cNvSpPr>
            <a:spLocks noGrp="1"/>
          </p:cNvSpPr>
          <p:nvPr>
            <p:ph type="body" sz="half" idx="2"/>
          </p:nvPr>
        </p:nvSpPr>
        <p:spPr>
          <a:xfrm>
            <a:off x="7162800" y="1600200"/>
            <a:ext cx="1676400" cy="222885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978B4A27-7639-4F54-AC04-F41DBA9BD3C1}" type="datetimeFigureOut">
              <a:rPr lang="pl-PL" smtClean="0"/>
              <a:t>21.09.2021</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4EBAF094-1168-453D-9A69-72956B4121EA}" type="slidenum">
              <a:rPr lang="pl-PL" smtClean="0"/>
              <a:t>‹#›</a:t>
            </a:fld>
            <a:endParaRPr lang="pl-PL"/>
          </a:p>
        </p:txBody>
      </p:sp>
      <p:sp>
        <p:nvSpPr>
          <p:cNvPr id="10" name="Title 9"/>
          <p:cNvSpPr>
            <a:spLocks noGrp="1"/>
          </p:cNvSpPr>
          <p:nvPr>
            <p:ph type="title"/>
          </p:nvPr>
        </p:nvSpPr>
        <p:spPr>
          <a:xfrm>
            <a:off x="7162800" y="345186"/>
            <a:ext cx="1676400" cy="1255014"/>
          </a:xfrm>
        </p:spPr>
        <p:txBody>
          <a:bodyPr anchor="b"/>
          <a:lstStyle>
            <a:lvl1pPr algn="l">
              <a:defRPr sz="2000" spc="150" baseline="0">
                <a:solidFill>
                  <a:schemeClr val="tx2"/>
                </a:solidFill>
              </a:defRPr>
            </a:lvl1pPr>
          </a:lstStyle>
          <a:p>
            <a:r>
              <a:rPr lang="pl-PL"/>
              <a:t>Kliknij, aby edytować styl</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226228"/>
            <a:ext cx="8831802" cy="378410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14301"/>
            <a:ext cx="8814047" cy="100983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266885"/>
            <a:ext cx="8381260" cy="790796"/>
          </a:xfrm>
          <a:prstGeom prst="rect">
            <a:avLst/>
          </a:prstGeom>
        </p:spPr>
        <p:txBody>
          <a:bodyPr vert="horz" lIns="91440" tIns="45720" rIns="91440" bIns="45720" rtlCol="0" anchor="ctr">
            <a:noAutofit/>
          </a:bodyPr>
          <a:lstStyle/>
          <a:p>
            <a:r>
              <a:rPr lang="pl-PL"/>
              <a:t>Kliknij, aby edytować styl</a:t>
            </a:r>
            <a:endParaRPr lang="en-US" dirty="0"/>
          </a:p>
        </p:txBody>
      </p:sp>
      <p:sp>
        <p:nvSpPr>
          <p:cNvPr id="3" name="Text Placeholder 2"/>
          <p:cNvSpPr>
            <a:spLocks noGrp="1"/>
          </p:cNvSpPr>
          <p:nvPr>
            <p:ph type="body" idx="1"/>
          </p:nvPr>
        </p:nvSpPr>
        <p:spPr>
          <a:xfrm>
            <a:off x="381000" y="1289303"/>
            <a:ext cx="8407893" cy="3305556"/>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2"/>
          </p:nvPr>
        </p:nvSpPr>
        <p:spPr>
          <a:xfrm>
            <a:off x="370888" y="4767263"/>
            <a:ext cx="2133600" cy="205740"/>
          </a:xfrm>
          <a:prstGeom prst="rect">
            <a:avLst/>
          </a:prstGeom>
        </p:spPr>
        <p:txBody>
          <a:bodyPr vert="horz" lIns="91440" tIns="45720" rIns="91440" bIns="45720" rtlCol="0" anchor="ctr"/>
          <a:lstStyle>
            <a:lvl1pPr algn="l">
              <a:defRPr sz="1100">
                <a:solidFill>
                  <a:schemeClr val="tx2"/>
                </a:solidFill>
              </a:defRPr>
            </a:lvl1pPr>
          </a:lstStyle>
          <a:p>
            <a:fld id="{978B4A27-7639-4F54-AC04-F41DBA9BD3C1}" type="datetimeFigureOut">
              <a:rPr lang="pl-PL" smtClean="0"/>
              <a:t>21.09.2021</a:t>
            </a:fld>
            <a:endParaRPr lang="pl-PL"/>
          </a:p>
        </p:txBody>
      </p:sp>
      <p:sp>
        <p:nvSpPr>
          <p:cNvPr id="5" name="Footer Placeholder 4"/>
          <p:cNvSpPr>
            <a:spLocks noGrp="1"/>
          </p:cNvSpPr>
          <p:nvPr>
            <p:ph type="ftr" sz="quarter" idx="3"/>
          </p:nvPr>
        </p:nvSpPr>
        <p:spPr>
          <a:xfrm>
            <a:off x="3048000" y="4767263"/>
            <a:ext cx="3352800" cy="205740"/>
          </a:xfrm>
          <a:prstGeom prst="rect">
            <a:avLst/>
          </a:prstGeom>
        </p:spPr>
        <p:txBody>
          <a:bodyPr vert="horz" lIns="91440" tIns="45720" rIns="91440" bIns="45720" rtlCol="0" anchor="ctr"/>
          <a:lstStyle>
            <a:lvl1pPr algn="ctr">
              <a:defRPr sz="1100">
                <a:solidFill>
                  <a:schemeClr val="tx2"/>
                </a:solidFill>
              </a:defRPr>
            </a:lvl1pPr>
          </a:lstStyle>
          <a:p>
            <a:endParaRPr lang="pl-PL"/>
          </a:p>
        </p:txBody>
      </p:sp>
      <p:sp>
        <p:nvSpPr>
          <p:cNvPr id="6" name="Slide Number Placeholder 5"/>
          <p:cNvSpPr>
            <a:spLocks noGrp="1"/>
          </p:cNvSpPr>
          <p:nvPr>
            <p:ph type="sldNum" sz="quarter" idx="4"/>
          </p:nvPr>
        </p:nvSpPr>
        <p:spPr>
          <a:xfrm>
            <a:off x="8234680" y="4766310"/>
            <a:ext cx="582966" cy="205740"/>
          </a:xfrm>
          <a:prstGeom prst="rect">
            <a:avLst/>
          </a:prstGeom>
          <a:ln w="19050">
            <a:noFill/>
          </a:ln>
        </p:spPr>
        <p:txBody>
          <a:bodyPr vert="horz" lIns="91440" tIns="45720" rIns="91440" bIns="45720" rtlCol="0" anchor="ctr"/>
          <a:lstStyle>
            <a:lvl1pPr algn="ctr">
              <a:defRPr sz="1100">
                <a:solidFill>
                  <a:schemeClr val="tx2"/>
                </a:solidFill>
              </a:defRPr>
            </a:lvl1pPr>
          </a:lstStyle>
          <a:p>
            <a:fld id="{4EBAF094-1168-453D-9A69-72956B4121EA}" type="slidenum">
              <a:rPr lang="pl-PL" smtClean="0"/>
              <a:t>‹#›</a:t>
            </a:fld>
            <a:endParaRPr lang="pl-PL"/>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l"/>
            <a:r>
              <a:rPr lang="pl-PL" dirty="0"/>
              <a:t>Współpraca organów ścigania </a:t>
            </a:r>
            <a:br>
              <a:rPr lang="pl-PL" dirty="0"/>
            </a:br>
            <a:r>
              <a:rPr lang="pl-PL" dirty="0"/>
              <a:t>z biegłym sądowym</a:t>
            </a:r>
            <a:br>
              <a:rPr lang="pl-PL" dirty="0"/>
            </a:br>
            <a:br>
              <a:rPr lang="pl-PL" dirty="0"/>
            </a:br>
            <a:r>
              <a:rPr lang="pl-PL" sz="2000" cap="none" dirty="0"/>
              <a:t>Krzysztof Okrasiński</a:t>
            </a:r>
            <a:br>
              <a:rPr lang="pl-PL" sz="2000" cap="none" dirty="0"/>
            </a:br>
            <a:r>
              <a:rPr lang="pl-PL" sz="1200" cap="none" dirty="0"/>
              <a:t>Biegły sądowy z zakresu ochrony środowiska</a:t>
            </a:r>
            <a:br>
              <a:rPr lang="pl-PL" sz="1200" cap="none" dirty="0"/>
            </a:br>
            <a:r>
              <a:rPr lang="pl-PL" sz="1200" cap="none" dirty="0"/>
              <a:t>przy Sądach Okręgowych w Jeleniej Górze, Legnicy, Świdnicy i Wrocławiu</a:t>
            </a:r>
            <a:r>
              <a:rPr lang="pl-PL" sz="1600" cap="none" dirty="0"/>
              <a:t> </a:t>
            </a:r>
            <a:endParaRPr lang="pl-PL" sz="2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3272" y="3075806"/>
            <a:ext cx="2216495" cy="2212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20321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idx="1"/>
          </p:nvPr>
        </p:nvSpPr>
        <p:spPr/>
        <p:txBody>
          <a:bodyPr>
            <a:normAutofit/>
          </a:bodyPr>
          <a:lstStyle/>
          <a:p>
            <a:r>
              <a:rPr lang="pl-PL" dirty="0"/>
              <a:t>Opinia powinna być sporządzona zwięźle, jasno i w sposób zrozumiały dla sądu/prokuratora/policji i dla stron. </a:t>
            </a:r>
            <a:br>
              <a:rPr lang="pl-PL" dirty="0"/>
            </a:br>
            <a:r>
              <a:rPr lang="pl-PL" dirty="0"/>
              <a:t>Nie powinna być wewnętrznie sprzeczna i nielogiczna.</a:t>
            </a:r>
          </a:p>
          <a:p>
            <a:r>
              <a:rPr lang="pl-PL" dirty="0"/>
              <a:t>Zasadne jest stosowanie pytań krytycznych wobec opinii:</a:t>
            </a:r>
          </a:p>
        </p:txBody>
      </p:sp>
      <p:sp>
        <p:nvSpPr>
          <p:cNvPr id="3" name="Tytuł 2"/>
          <p:cNvSpPr>
            <a:spLocks noGrp="1"/>
          </p:cNvSpPr>
          <p:nvPr>
            <p:ph type="title"/>
          </p:nvPr>
        </p:nvSpPr>
        <p:spPr/>
        <p:txBody>
          <a:bodyPr/>
          <a:lstStyle/>
          <a:p>
            <a:r>
              <a:rPr lang="pl-PL" dirty="0"/>
              <a:t>Kryteria dobrej opinii biegłego</a:t>
            </a:r>
          </a:p>
        </p:txBody>
      </p:sp>
    </p:spTree>
    <p:extLst>
      <p:ext uri="{BB962C8B-B14F-4D97-AF65-F5344CB8AC3E}">
        <p14:creationId xmlns:p14="http://schemas.microsoft.com/office/powerpoint/2010/main" val="53145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ymbol zastępczy zawartości 4"/>
          <p:cNvPicPr>
            <a:picLocks noGrp="1" noChangeAspect="1"/>
          </p:cNvPicPr>
          <p:nvPr>
            <p:ph idx="4294967295"/>
          </p:nvPr>
        </p:nvPicPr>
        <p:blipFill rotWithShape="1">
          <a:blip r:embed="rId2" cstate="print">
            <a:extLst>
              <a:ext uri="{28A0092B-C50C-407E-A947-70E740481C1C}">
                <a14:useLocalDpi xmlns:a14="http://schemas.microsoft.com/office/drawing/2010/main" val="0"/>
              </a:ext>
            </a:extLst>
          </a:blip>
          <a:srcRect t="27939" b="8360"/>
          <a:stretch/>
        </p:blipFill>
        <p:spPr>
          <a:xfrm>
            <a:off x="4010" y="0"/>
            <a:ext cx="6171401" cy="5140656"/>
          </a:xfrm>
        </p:spPr>
      </p:pic>
      <p:pic>
        <p:nvPicPr>
          <p:cNvPr id="6" name="Obraz 5"/>
          <p:cNvPicPr>
            <a:picLocks noChangeAspect="1"/>
          </p:cNvPicPr>
          <p:nvPr/>
        </p:nvPicPr>
        <p:blipFill rotWithShape="1">
          <a:blip r:embed="rId2" cstate="print">
            <a:extLst>
              <a:ext uri="{28A0092B-C50C-407E-A947-70E740481C1C}">
                <a14:useLocalDpi xmlns:a14="http://schemas.microsoft.com/office/drawing/2010/main" val="0"/>
              </a:ext>
            </a:extLst>
          </a:blip>
          <a:srcRect b="72414"/>
          <a:stretch/>
        </p:blipFill>
        <p:spPr>
          <a:xfrm>
            <a:off x="6804247" y="4290833"/>
            <a:ext cx="2363263" cy="852667"/>
          </a:xfrm>
          <a:prstGeom prst="rect">
            <a:avLst/>
          </a:prstGeom>
        </p:spPr>
      </p:pic>
      <p:sp>
        <p:nvSpPr>
          <p:cNvPr id="7" name="pole tekstowe 6"/>
          <p:cNvSpPr txBox="1"/>
          <p:nvPr/>
        </p:nvSpPr>
        <p:spPr>
          <a:xfrm>
            <a:off x="6300192" y="3795886"/>
            <a:ext cx="2843808" cy="430887"/>
          </a:xfrm>
          <a:prstGeom prst="rect">
            <a:avLst/>
          </a:prstGeom>
          <a:noFill/>
        </p:spPr>
        <p:txBody>
          <a:bodyPr wrap="square" rtlCol="0">
            <a:spAutoFit/>
          </a:bodyPr>
          <a:lstStyle/>
          <a:p>
            <a:r>
              <a:rPr lang="pl-PL" sz="1100" dirty="0"/>
              <a:t>Źródło:</a:t>
            </a:r>
          </a:p>
          <a:p>
            <a:r>
              <a:rPr lang="pl-PL" sz="1100" i="1" dirty="0"/>
              <a:t>www.facebook.com/kampaniadowodzikjest</a:t>
            </a:r>
          </a:p>
        </p:txBody>
      </p:sp>
    </p:spTree>
    <p:extLst>
      <p:ext uri="{BB962C8B-B14F-4D97-AF65-F5344CB8AC3E}">
        <p14:creationId xmlns:p14="http://schemas.microsoft.com/office/powerpoint/2010/main" val="36239266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idx="1"/>
          </p:nvPr>
        </p:nvSpPr>
        <p:spPr/>
        <p:txBody>
          <a:bodyPr/>
          <a:lstStyle/>
          <a:p>
            <a:r>
              <a:rPr lang="pl-PL" dirty="0"/>
              <a:t>181-187 KK: „zniszczenie w świecie roślinnym lub zwierzęcym w </a:t>
            </a:r>
            <a:r>
              <a:rPr lang="pl-PL" u="sng" dirty="0"/>
              <a:t>znacznych</a:t>
            </a:r>
            <a:r>
              <a:rPr lang="pl-PL" dirty="0"/>
              <a:t> rozmiarach”, „zniszczenie albo uszkodzenie roślin lub zwierząt powodujące </a:t>
            </a:r>
            <a:r>
              <a:rPr lang="pl-PL" u="sng" dirty="0"/>
              <a:t>istotną</a:t>
            </a:r>
            <a:r>
              <a:rPr lang="pl-PL" dirty="0"/>
              <a:t> szkodę”, „</a:t>
            </a:r>
            <a:r>
              <a:rPr lang="pl-PL" u="sng" dirty="0"/>
              <a:t>istotne</a:t>
            </a:r>
            <a:r>
              <a:rPr lang="pl-PL" dirty="0"/>
              <a:t> obniżenie jakości wody, powietrza lub powierzchni ziemi”, „</a:t>
            </a:r>
            <a:r>
              <a:rPr lang="pl-PL" u="sng" dirty="0"/>
              <a:t>zagrożenie</a:t>
            </a:r>
            <a:r>
              <a:rPr lang="pl-PL" dirty="0"/>
              <a:t> życia lub zdrowia człowieka”, „</a:t>
            </a:r>
            <a:r>
              <a:rPr lang="pl-PL" u="sng" dirty="0"/>
              <a:t>poważne</a:t>
            </a:r>
            <a:r>
              <a:rPr lang="pl-PL" dirty="0"/>
              <a:t> uszkodzenie lub </a:t>
            </a:r>
            <a:r>
              <a:rPr lang="pl-PL" u="sng" dirty="0"/>
              <a:t>istotnie</a:t>
            </a:r>
            <a:r>
              <a:rPr lang="pl-PL" dirty="0"/>
              <a:t> zmniejszenie wartości przyrodniczej prawnie chronionego terenu lub obiektu”</a:t>
            </a:r>
          </a:p>
          <a:p>
            <a:r>
              <a:rPr lang="pl-PL" dirty="0"/>
              <a:t>Jak to się ma do przepisów środowiskowych – i czy można </a:t>
            </a:r>
            <a:br>
              <a:rPr lang="pl-PL" dirty="0"/>
            </a:br>
            <a:r>
              <a:rPr lang="pl-PL" dirty="0"/>
              <a:t>w nich znaleźć punkty odniesienia?</a:t>
            </a:r>
          </a:p>
        </p:txBody>
      </p:sp>
      <p:sp>
        <p:nvSpPr>
          <p:cNvPr id="3" name="Tytuł 2"/>
          <p:cNvSpPr>
            <a:spLocks noGrp="1"/>
          </p:cNvSpPr>
          <p:nvPr>
            <p:ph type="title"/>
          </p:nvPr>
        </p:nvSpPr>
        <p:spPr/>
        <p:txBody>
          <a:bodyPr/>
          <a:lstStyle/>
          <a:p>
            <a:r>
              <a:rPr lang="pl-PL" dirty="0"/>
              <a:t>Szacowanie istotności</a:t>
            </a:r>
          </a:p>
        </p:txBody>
      </p:sp>
    </p:spTree>
    <p:extLst>
      <p:ext uri="{BB962C8B-B14F-4D97-AF65-F5344CB8AC3E}">
        <p14:creationId xmlns:p14="http://schemas.microsoft.com/office/powerpoint/2010/main" val="13561515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idx="1"/>
          </p:nvPr>
        </p:nvSpPr>
        <p:spPr>
          <a:xfrm>
            <a:off x="323528" y="1289303"/>
            <a:ext cx="8640960" cy="3305556"/>
          </a:xfrm>
        </p:spPr>
        <p:txBody>
          <a:bodyPr>
            <a:normAutofit fontScale="92500" lnSpcReduction="20000"/>
          </a:bodyPr>
          <a:lstStyle/>
          <a:p>
            <a:pPr marL="45720" indent="0">
              <a:buNone/>
            </a:pPr>
            <a:r>
              <a:rPr lang="pl-PL" dirty="0"/>
              <a:t>1. Rozporządzenie Ministra Środowiska z dnia 30 grudnia 2002 r. </a:t>
            </a:r>
            <a:br>
              <a:rPr lang="pl-PL" dirty="0"/>
            </a:br>
            <a:r>
              <a:rPr lang="pl-PL" dirty="0"/>
              <a:t>w sprawie poważnych awarii objętych obowiązkiem zgłoszenia </a:t>
            </a:r>
            <a:br>
              <a:rPr lang="pl-PL" dirty="0"/>
            </a:br>
            <a:r>
              <a:rPr lang="pl-PL" dirty="0"/>
              <a:t>do Głównego Inspektora Ochrony Środowiska: </a:t>
            </a:r>
          </a:p>
          <a:p>
            <a:r>
              <a:rPr lang="pl-PL" i="1" dirty="0"/>
              <a:t>śmierć lub hospitalizacja co najmniej 1 osoby</a:t>
            </a:r>
          </a:p>
          <a:p>
            <a:r>
              <a:rPr lang="pl-PL" i="1" dirty="0"/>
              <a:t>trwałe uszkodzenie lub zniszczenie środowiska o powierzchni </a:t>
            </a:r>
            <a:br>
              <a:rPr lang="pl-PL" i="1" dirty="0"/>
            </a:br>
            <a:r>
              <a:rPr lang="pl-PL" i="1" dirty="0"/>
              <a:t>co najmniej 1 ha, </a:t>
            </a:r>
          </a:p>
          <a:p>
            <a:r>
              <a:rPr lang="pl-PL" i="1" dirty="0"/>
              <a:t>zanieczyszczenie poziomów wodonośnych wód podziemnych </a:t>
            </a:r>
            <a:br>
              <a:rPr lang="pl-PL" i="1" dirty="0"/>
            </a:br>
            <a:r>
              <a:rPr lang="pl-PL" i="1" dirty="0"/>
              <a:t>o powierzchni co najmniej 1 ha, </a:t>
            </a:r>
          </a:p>
          <a:p>
            <a:r>
              <a:rPr lang="pl-PL" i="1" dirty="0"/>
              <a:t>zanieczyszczenie cieku naturalnego na długości co najmniej 5 km,</a:t>
            </a:r>
          </a:p>
          <a:p>
            <a:r>
              <a:rPr lang="pl-PL" i="1" dirty="0"/>
              <a:t>trwałe uszkodzenie lub zniszczenie jednego lub kilku elementów przyrodniczych środowiska na obszarze poddanym pod ochronę </a:t>
            </a:r>
            <a:br>
              <a:rPr lang="pl-PL" i="1" dirty="0"/>
            </a:br>
            <a:r>
              <a:rPr lang="pl-PL" i="1" dirty="0"/>
              <a:t>na podstawie przepisów o ochronie przyrody.</a:t>
            </a:r>
          </a:p>
          <a:p>
            <a:endParaRPr lang="pl-PL" dirty="0"/>
          </a:p>
        </p:txBody>
      </p:sp>
      <p:sp>
        <p:nvSpPr>
          <p:cNvPr id="3" name="Tytuł 2"/>
          <p:cNvSpPr>
            <a:spLocks noGrp="1"/>
          </p:cNvSpPr>
          <p:nvPr>
            <p:ph type="title"/>
          </p:nvPr>
        </p:nvSpPr>
        <p:spPr/>
        <p:txBody>
          <a:bodyPr/>
          <a:lstStyle/>
          <a:p>
            <a:r>
              <a:rPr lang="pl-PL" dirty="0"/>
              <a:t>Szacowanie istotności</a:t>
            </a:r>
          </a:p>
        </p:txBody>
      </p:sp>
    </p:spTree>
    <p:extLst>
      <p:ext uri="{BB962C8B-B14F-4D97-AF65-F5344CB8AC3E}">
        <p14:creationId xmlns:p14="http://schemas.microsoft.com/office/powerpoint/2010/main" val="2471569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zawartości 1"/>
          <p:cNvSpPr>
            <a:spLocks noGrp="1"/>
          </p:cNvSpPr>
          <p:nvPr>
            <p:ph idx="1"/>
          </p:nvPr>
        </p:nvSpPr>
        <p:spPr>
          <a:xfrm>
            <a:off x="323528" y="1289303"/>
            <a:ext cx="8640960" cy="3305556"/>
          </a:xfrm>
        </p:spPr>
        <p:txBody>
          <a:bodyPr>
            <a:normAutofit lnSpcReduction="10000"/>
          </a:bodyPr>
          <a:lstStyle/>
          <a:p>
            <a:pPr marL="45720" indent="0">
              <a:buNone/>
            </a:pPr>
            <a:r>
              <a:rPr lang="pl-PL" dirty="0"/>
              <a:t>2. Rozporządzenie Ministra Środowiska z dnia 22.07.2019 r. </a:t>
            </a:r>
            <a:br>
              <a:rPr lang="pl-PL" dirty="0"/>
            </a:br>
            <a:r>
              <a:rPr lang="pl-PL" dirty="0"/>
              <a:t>w sprawie kryteriów oceny wystąpienia szkody w środowisku: </a:t>
            </a:r>
          </a:p>
          <a:p>
            <a:r>
              <a:rPr lang="pl-PL" i="1" dirty="0"/>
              <a:t>zmiana powodująca mierzalny skutek w postaci przekroczenia dopuszczalnej zawartości w glebie lub w ziemi co najmniej jednej substancji powodującej ryzyko</a:t>
            </a:r>
          </a:p>
          <a:p>
            <a:r>
              <a:rPr lang="pl-PL" i="1" dirty="0"/>
              <a:t>mierzalna znacząca negatywna zmiana stanu jednolitej części wód podziemnych lub powierzchniowych</a:t>
            </a:r>
          </a:p>
          <a:p>
            <a:r>
              <a:rPr lang="pl-PL" i="1" dirty="0"/>
              <a:t>zmiana powodująca mierzalny skutek mający znaczący negatywny wpływ na osiągnięcie lub utrzymanie właściwego stanu ochrony chronionych gatunków lub chronionych siedlisk przyrodniczych</a:t>
            </a:r>
          </a:p>
        </p:txBody>
      </p:sp>
      <p:sp>
        <p:nvSpPr>
          <p:cNvPr id="3" name="Tytuł 2"/>
          <p:cNvSpPr>
            <a:spLocks noGrp="1"/>
          </p:cNvSpPr>
          <p:nvPr>
            <p:ph type="title"/>
          </p:nvPr>
        </p:nvSpPr>
        <p:spPr/>
        <p:txBody>
          <a:bodyPr/>
          <a:lstStyle/>
          <a:p>
            <a:r>
              <a:rPr lang="pl-PL" dirty="0"/>
              <a:t>Szacowanie istotności</a:t>
            </a:r>
          </a:p>
        </p:txBody>
      </p:sp>
    </p:spTree>
    <p:extLst>
      <p:ext uri="{BB962C8B-B14F-4D97-AF65-F5344CB8AC3E}">
        <p14:creationId xmlns:p14="http://schemas.microsoft.com/office/powerpoint/2010/main" val="318889989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zawartości 1"/>
          <p:cNvSpPr>
            <a:spLocks noGrp="1"/>
          </p:cNvSpPr>
          <p:nvPr>
            <p:ph idx="1"/>
          </p:nvPr>
        </p:nvSpPr>
        <p:spPr>
          <a:xfrm>
            <a:off x="323528" y="1289302"/>
            <a:ext cx="8640960" cy="3514695"/>
          </a:xfrm>
        </p:spPr>
        <p:txBody>
          <a:bodyPr>
            <a:normAutofit lnSpcReduction="10000"/>
          </a:bodyPr>
          <a:lstStyle/>
          <a:p>
            <a:pPr marL="45720" indent="0">
              <a:buNone/>
            </a:pPr>
            <a:r>
              <a:rPr lang="pl-PL" dirty="0"/>
              <a:t>3. Ustawa z dnia 3 października 2008 r. o udostępnianiu informacji o środowisku i jego ochronie, udziale społeczeństwa w ochronie środowiska oraz o ocenach oddziaływania na środowisko</a:t>
            </a:r>
          </a:p>
          <a:p>
            <a:r>
              <a:rPr lang="pl-PL" i="1" dirty="0"/>
              <a:t>znaczące negatywne oddziaływanie na obszar Natura 2000 – </a:t>
            </a:r>
            <a:br>
              <a:rPr lang="pl-PL" i="1" dirty="0"/>
            </a:br>
            <a:r>
              <a:rPr lang="pl-PL" i="1" dirty="0"/>
              <a:t>to oddziaływanie na cele ochrony obszaru Natura 2000, w tym </a:t>
            </a:r>
            <a:br>
              <a:rPr lang="pl-PL" i="1" dirty="0"/>
            </a:br>
            <a:r>
              <a:rPr lang="pl-PL" i="1" dirty="0"/>
              <a:t>w szczególności działania mogące pogorszyć:</a:t>
            </a:r>
          </a:p>
          <a:p>
            <a:pPr marL="727075" indent="-457200">
              <a:buAutoNum type="alphaLcParenR"/>
            </a:pPr>
            <a:r>
              <a:rPr lang="pl-PL" i="1" dirty="0"/>
              <a:t>stan gatunków, stan siedlisk przyrodniczych lub stan siedlisk gatunków roślin i zwierząt, dla których ochrony został wyznaczony obszar Natura 2000, </a:t>
            </a:r>
          </a:p>
          <a:p>
            <a:pPr marL="727075" indent="-457200">
              <a:buAutoNum type="alphaLcParenR"/>
            </a:pPr>
            <a:r>
              <a:rPr lang="pl-PL" i="1" dirty="0"/>
              <a:t>integralność obszaru Natura 2000 lub jego powiązania </a:t>
            </a:r>
            <a:br>
              <a:rPr lang="pl-PL" i="1" dirty="0"/>
            </a:br>
            <a:r>
              <a:rPr lang="pl-PL" i="1" dirty="0"/>
              <a:t>z innymi obszarami.</a:t>
            </a:r>
          </a:p>
        </p:txBody>
      </p:sp>
      <p:sp>
        <p:nvSpPr>
          <p:cNvPr id="3" name="Tytuł 2"/>
          <p:cNvSpPr>
            <a:spLocks noGrp="1"/>
          </p:cNvSpPr>
          <p:nvPr>
            <p:ph type="title"/>
          </p:nvPr>
        </p:nvSpPr>
        <p:spPr/>
        <p:txBody>
          <a:bodyPr/>
          <a:lstStyle/>
          <a:p>
            <a:r>
              <a:rPr lang="pl-PL" dirty="0"/>
              <a:t>Szacowanie istotności</a:t>
            </a:r>
          </a:p>
        </p:txBody>
      </p:sp>
    </p:spTree>
    <p:extLst>
      <p:ext uri="{BB962C8B-B14F-4D97-AF65-F5344CB8AC3E}">
        <p14:creationId xmlns:p14="http://schemas.microsoft.com/office/powerpoint/2010/main" val="3108328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idx="1"/>
          </p:nvPr>
        </p:nvSpPr>
        <p:spPr>
          <a:xfrm>
            <a:off x="381000" y="1289302"/>
            <a:ext cx="8407893" cy="3586703"/>
          </a:xfrm>
        </p:spPr>
        <p:txBody>
          <a:bodyPr>
            <a:noAutofit/>
          </a:bodyPr>
          <a:lstStyle/>
          <a:p>
            <a:r>
              <a:rPr lang="pl-PL" altLang="pl-PL" b="1" dirty="0"/>
              <a:t>Przykłady znaczącego negatywnego oddziaływania </a:t>
            </a:r>
            <a:br>
              <a:rPr lang="pl-PL" altLang="pl-PL" b="1" dirty="0"/>
            </a:br>
            <a:r>
              <a:rPr lang="pl-PL" altLang="pl-PL" b="1" dirty="0"/>
              <a:t>na obszar Natura 2000:</a:t>
            </a:r>
          </a:p>
          <a:p>
            <a:pPr lvl="1">
              <a:lnSpc>
                <a:spcPct val="90000"/>
              </a:lnSpc>
            </a:pPr>
            <a:r>
              <a:rPr lang="pl-PL" altLang="pl-PL" dirty="0"/>
              <a:t>czasowe zajęcie 0,02 ha siedliska - w obszarze było go tylko 0,05 ha (opinia KE C(2005)1641)</a:t>
            </a:r>
          </a:p>
          <a:p>
            <a:pPr lvl="1">
              <a:lnSpc>
                <a:spcPct val="90000"/>
              </a:lnSpc>
            </a:pPr>
            <a:r>
              <a:rPr lang="pl-PL" altLang="pl-PL" dirty="0"/>
              <a:t>wycięcie 2,5 ha siedlisk chronionych gatunków ptaków – </a:t>
            </a:r>
            <a:br>
              <a:rPr lang="pl-PL" altLang="pl-PL" dirty="0"/>
            </a:br>
            <a:r>
              <a:rPr lang="pl-PL" altLang="pl-PL" dirty="0"/>
              <a:t>0,0041 % obszaru specjalnej ochrony (ETS C-405/05)</a:t>
            </a:r>
          </a:p>
          <a:p>
            <a:pPr lvl="1">
              <a:lnSpc>
                <a:spcPct val="90000"/>
              </a:lnSpc>
            </a:pPr>
            <a:r>
              <a:rPr lang="pl-PL" altLang="pl-PL" dirty="0"/>
              <a:t>zniszczenie 2 ha siedlisk chronionych gatunków ptaków – </a:t>
            </a:r>
            <a:br>
              <a:rPr lang="pl-PL" altLang="pl-PL" dirty="0"/>
            </a:br>
            <a:r>
              <a:rPr lang="pl-PL" altLang="pl-PL" dirty="0"/>
              <a:t>0,08 % obszaru specjalnej ochrony (ETS C-418/04)</a:t>
            </a:r>
          </a:p>
          <a:p>
            <a:pPr lvl="1">
              <a:lnSpc>
                <a:spcPct val="90000"/>
              </a:lnSpc>
            </a:pPr>
            <a:r>
              <a:rPr lang="pl-PL" altLang="pl-PL" dirty="0"/>
              <a:t>zniszczenie 0,09 ha łęgów olszowych oraz negatywne oddziaływanie autostrady na 5,5 ha tego siedliska (opinia KE C(2010)8438)</a:t>
            </a:r>
          </a:p>
        </p:txBody>
      </p:sp>
      <p:sp>
        <p:nvSpPr>
          <p:cNvPr id="3" name="Tytuł 2"/>
          <p:cNvSpPr>
            <a:spLocks noGrp="1"/>
          </p:cNvSpPr>
          <p:nvPr>
            <p:ph type="title"/>
          </p:nvPr>
        </p:nvSpPr>
        <p:spPr/>
        <p:txBody>
          <a:bodyPr/>
          <a:lstStyle/>
          <a:p>
            <a:r>
              <a:rPr lang="pl-PL" dirty="0"/>
              <a:t>Szacowanie istotności</a:t>
            </a:r>
          </a:p>
        </p:txBody>
      </p:sp>
    </p:spTree>
    <p:extLst>
      <p:ext uri="{BB962C8B-B14F-4D97-AF65-F5344CB8AC3E}">
        <p14:creationId xmlns:p14="http://schemas.microsoft.com/office/powerpoint/2010/main" val="1214446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zawartości 1"/>
          <p:cNvSpPr>
            <a:spLocks noGrp="1"/>
          </p:cNvSpPr>
          <p:nvPr>
            <p:ph idx="1"/>
          </p:nvPr>
        </p:nvSpPr>
        <p:spPr>
          <a:xfrm>
            <a:off x="323528" y="1289302"/>
            <a:ext cx="8640960" cy="3658712"/>
          </a:xfrm>
        </p:spPr>
        <p:txBody>
          <a:bodyPr>
            <a:normAutofit/>
          </a:bodyPr>
          <a:lstStyle/>
          <a:p>
            <a:pPr marL="45720" indent="0">
              <a:buNone/>
            </a:pPr>
            <a:r>
              <a:rPr lang="pl-PL" dirty="0"/>
              <a:t>Istotne jest przedstawienie punktu odniesienia, np. :</a:t>
            </a:r>
          </a:p>
          <a:p>
            <a:r>
              <a:rPr lang="pl-PL" i="1" dirty="0"/>
              <a:t>raporty Europejskiej Agencji Środowiska o stanie ochrony siedlisk i gatunków w państwach członkowskich</a:t>
            </a:r>
          </a:p>
          <a:p>
            <a:r>
              <a:rPr lang="pl-PL" i="1" dirty="0"/>
              <a:t>dane o przedmiotach ochrony w obszarach Natura 2000 (liczebność, powierzchnia, stan, perspektywy, zagrożenia)</a:t>
            </a:r>
          </a:p>
          <a:p>
            <a:r>
              <a:rPr lang="pl-PL" i="1" dirty="0"/>
              <a:t>Dane z bilansów ilościowo-jakościowych rzek</a:t>
            </a:r>
          </a:p>
          <a:p>
            <a:r>
              <a:rPr lang="pl-PL" i="1" dirty="0"/>
              <a:t>Analizy presji na stan wód</a:t>
            </a:r>
          </a:p>
          <a:p>
            <a:r>
              <a:rPr lang="pl-PL" i="1" dirty="0"/>
              <a:t>Dane z programów ochrony powietrza</a:t>
            </a:r>
          </a:p>
          <a:p>
            <a:r>
              <a:rPr lang="pl-PL" i="1" dirty="0"/>
              <a:t>Dane o unikalnych zasobach wód podziemnych</a:t>
            </a:r>
          </a:p>
          <a:p>
            <a:r>
              <a:rPr lang="pl-PL" i="1" dirty="0"/>
              <a:t>Dane GUS o gęstości zaludnienia, dane BDOT o zabudowie</a:t>
            </a:r>
          </a:p>
        </p:txBody>
      </p:sp>
      <p:sp>
        <p:nvSpPr>
          <p:cNvPr id="3" name="Tytuł 2"/>
          <p:cNvSpPr>
            <a:spLocks noGrp="1"/>
          </p:cNvSpPr>
          <p:nvPr>
            <p:ph type="title"/>
          </p:nvPr>
        </p:nvSpPr>
        <p:spPr/>
        <p:txBody>
          <a:bodyPr/>
          <a:lstStyle/>
          <a:p>
            <a:r>
              <a:rPr lang="pl-PL" dirty="0"/>
              <a:t>Szacowanie istotności</a:t>
            </a:r>
          </a:p>
        </p:txBody>
      </p:sp>
    </p:spTree>
    <p:extLst>
      <p:ext uri="{BB962C8B-B14F-4D97-AF65-F5344CB8AC3E}">
        <p14:creationId xmlns:p14="http://schemas.microsoft.com/office/powerpoint/2010/main" val="317026501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fade">
                                      <p:cBhvr>
                                        <p:cTn id="37" dur="500"/>
                                        <p:tgtEl>
                                          <p:spTgt spid="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Effect transition="in" filter="fade">
                                      <p:cBhvr>
                                        <p:cTn id="42"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idx="1"/>
          </p:nvPr>
        </p:nvSpPr>
        <p:spPr>
          <a:xfrm>
            <a:off x="179512" y="1289303"/>
            <a:ext cx="8784976" cy="3305556"/>
          </a:xfrm>
        </p:spPr>
        <p:txBody>
          <a:bodyPr>
            <a:normAutofit/>
          </a:bodyPr>
          <a:lstStyle/>
          <a:p>
            <a:r>
              <a:rPr lang="pl-PL" dirty="0"/>
              <a:t>Należy starannie dokonywać wyboru biegłego (kompetencje – specjalizacja, brak konfliktu interesów). </a:t>
            </a:r>
          </a:p>
          <a:p>
            <a:r>
              <a:rPr lang="pl-PL" dirty="0"/>
              <a:t>Warto zachować dystans do czynności innych organów – </a:t>
            </a:r>
            <a:br>
              <a:rPr lang="pl-PL" dirty="0"/>
            </a:br>
            <a:r>
              <a:rPr lang="pl-PL" dirty="0"/>
              <a:t>i być wyczulonym na ewentualne zaniedbania.</a:t>
            </a:r>
          </a:p>
          <a:p>
            <a:r>
              <a:rPr lang="pl-PL" dirty="0"/>
              <a:t>Warto podejść krytycznie do opinii biegłego – szukać odpowiedzi na pojawiające się racjonalne pytania.</a:t>
            </a:r>
          </a:p>
          <a:p>
            <a:pPr marL="45720" indent="0">
              <a:buNone/>
            </a:pPr>
            <a:endParaRPr lang="pl-PL" i="1" dirty="0"/>
          </a:p>
          <a:p>
            <a:pPr marL="45720" indent="0">
              <a:buNone/>
            </a:pPr>
            <a:endParaRPr lang="pl-PL" dirty="0"/>
          </a:p>
          <a:p>
            <a:endParaRPr lang="pl-PL" dirty="0"/>
          </a:p>
        </p:txBody>
      </p:sp>
      <p:sp>
        <p:nvSpPr>
          <p:cNvPr id="3" name="Tytuł 2"/>
          <p:cNvSpPr>
            <a:spLocks noGrp="1"/>
          </p:cNvSpPr>
          <p:nvPr>
            <p:ph type="title"/>
          </p:nvPr>
        </p:nvSpPr>
        <p:spPr/>
        <p:txBody>
          <a:bodyPr/>
          <a:lstStyle/>
          <a:p>
            <a:r>
              <a:rPr lang="pl-PL" dirty="0"/>
              <a:t>PODSUMOWANIE</a:t>
            </a:r>
          </a:p>
        </p:txBody>
      </p:sp>
    </p:spTree>
    <p:extLst>
      <p:ext uri="{BB962C8B-B14F-4D97-AF65-F5344CB8AC3E}">
        <p14:creationId xmlns:p14="http://schemas.microsoft.com/office/powerpoint/2010/main" val="2045553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p:cNvSpPr>
            <a:spLocks noGrp="1"/>
          </p:cNvSpPr>
          <p:nvPr>
            <p:ph type="title"/>
          </p:nvPr>
        </p:nvSpPr>
        <p:spPr/>
        <p:txBody>
          <a:bodyPr/>
          <a:lstStyle/>
          <a:p>
            <a:r>
              <a:rPr lang="pl-PL" dirty="0"/>
              <a:t>Dziękuję za uwagę</a:t>
            </a:r>
            <a:br>
              <a:rPr lang="pl-PL" dirty="0"/>
            </a:br>
            <a:br>
              <a:rPr lang="pl-PL" dirty="0"/>
            </a:br>
            <a:r>
              <a:rPr lang="pl-PL" sz="2400" cap="none" dirty="0"/>
              <a:t>Krzysztof Okrasiński</a:t>
            </a:r>
            <a:br>
              <a:rPr lang="pl-PL" sz="2400" cap="none" dirty="0"/>
            </a:br>
            <a:r>
              <a:rPr lang="pl-PL" sz="2400" i="1" cap="none" dirty="0"/>
              <a:t>okrasinski@zieloneoko.pl</a:t>
            </a:r>
            <a:endParaRPr lang="pl-PL" sz="2400" i="1"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4535" y="3003798"/>
            <a:ext cx="2145858" cy="2139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2095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24247"/>
            <a:ext cx="9144000" cy="2283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39105"/>
            <a:ext cx="5539654" cy="5104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5896" y="915566"/>
            <a:ext cx="5508104" cy="4185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992" y="24247"/>
            <a:ext cx="8748017" cy="5093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2846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fade">
                                      <p:cBhvr>
                                        <p:cTn id="12" dur="500"/>
                                        <p:tgtEl>
                                          <p:spTgt spid="102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8"/>
                                        </p:tgtEl>
                                        <p:attrNameLst>
                                          <p:attrName>style.visibility</p:attrName>
                                        </p:attrNameLst>
                                      </p:cBhvr>
                                      <p:to>
                                        <p:strVal val="visible"/>
                                      </p:to>
                                    </p:set>
                                    <p:animEffect transition="in" filter="fade">
                                      <p:cBhvr>
                                        <p:cTn id="17" dur="500"/>
                                        <p:tgtEl>
                                          <p:spTgt spid="102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29"/>
                                        </p:tgtEl>
                                        <p:attrNameLst>
                                          <p:attrName>style.visibility</p:attrName>
                                        </p:attrNameLst>
                                      </p:cBhvr>
                                      <p:to>
                                        <p:strVal val="visible"/>
                                      </p:to>
                                    </p:set>
                                    <p:animEffect transition="in" filter="fade">
                                      <p:cBhvr>
                                        <p:cTn id="22" dur="5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idx="1"/>
          </p:nvPr>
        </p:nvSpPr>
        <p:spPr/>
        <p:txBody>
          <a:bodyPr/>
          <a:lstStyle/>
          <a:p>
            <a:r>
              <a:rPr lang="pl-PL" dirty="0"/>
              <a:t>Wybór biegłego sądowego o odpowiednich kwalifikacjach</a:t>
            </a:r>
          </a:p>
          <a:p>
            <a:r>
              <a:rPr lang="pl-PL" dirty="0"/>
              <a:t>Współpraca z biegłym sądowym</a:t>
            </a:r>
          </a:p>
          <a:p>
            <a:r>
              <a:rPr lang="pl-PL" dirty="0"/>
              <a:t>Czynności operacyjne - dokumentowanie zniszczeń </a:t>
            </a:r>
            <a:br>
              <a:rPr lang="pl-PL" dirty="0"/>
            </a:br>
            <a:r>
              <a:rPr lang="pl-PL" dirty="0"/>
              <a:t>w środowisku i zagrożeń środowiska</a:t>
            </a:r>
          </a:p>
          <a:p>
            <a:r>
              <a:rPr lang="pl-PL" dirty="0"/>
              <a:t>Kryteria dobrej opinii biegłego</a:t>
            </a:r>
          </a:p>
          <a:p>
            <a:r>
              <a:rPr lang="pl-PL" dirty="0"/>
              <a:t>Szacowanie istotności oddziaływań na środowisko </a:t>
            </a:r>
            <a:br>
              <a:rPr lang="pl-PL" dirty="0"/>
            </a:br>
            <a:r>
              <a:rPr lang="pl-PL" dirty="0"/>
              <a:t>lub zniszczeń środowiska</a:t>
            </a:r>
          </a:p>
          <a:p>
            <a:endParaRPr lang="pl-PL" dirty="0"/>
          </a:p>
          <a:p>
            <a:endParaRPr lang="pl-PL" dirty="0"/>
          </a:p>
        </p:txBody>
      </p:sp>
      <p:sp>
        <p:nvSpPr>
          <p:cNvPr id="3" name="Tytuł 2"/>
          <p:cNvSpPr>
            <a:spLocks noGrp="1"/>
          </p:cNvSpPr>
          <p:nvPr>
            <p:ph type="title"/>
          </p:nvPr>
        </p:nvSpPr>
        <p:spPr/>
        <p:txBody>
          <a:bodyPr/>
          <a:lstStyle/>
          <a:p>
            <a:r>
              <a:rPr lang="pl-PL" dirty="0"/>
              <a:t>Plan Prezentacji</a:t>
            </a:r>
          </a:p>
        </p:txBody>
      </p:sp>
    </p:spTree>
    <p:extLst>
      <p:ext uri="{BB962C8B-B14F-4D97-AF65-F5344CB8AC3E}">
        <p14:creationId xmlns:p14="http://schemas.microsoft.com/office/powerpoint/2010/main" val="936600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idx="1"/>
          </p:nvPr>
        </p:nvSpPr>
        <p:spPr/>
        <p:txBody>
          <a:bodyPr>
            <a:normAutofit fontScale="92500" lnSpcReduction="10000"/>
          </a:bodyPr>
          <a:lstStyle/>
          <a:p>
            <a:r>
              <a:rPr lang="pl-PL" dirty="0"/>
              <a:t>„Biegły z zakresu ochrony środowiska” może mieć różną specjalność: hydrologia i ochrona wód powierzchniowych, ochrona ziemi i wód podziemnych, bezpieczeństwo chemiczne, ochrona przyrody, CITES, gospodarka odpadami, ochrona przed hałasem, ochrona atmosfery, technologie ochrony środowiska itp. </a:t>
            </a:r>
          </a:p>
          <a:p>
            <a:r>
              <a:rPr lang="pl-PL" dirty="0"/>
              <a:t>Dlatego ważne jest konsultowanie z biegłym możliwości wykonania opinii – zamiast przesyłania zlecenia bez uprzedzenia.</a:t>
            </a:r>
          </a:p>
          <a:p>
            <a:r>
              <a:rPr lang="pl-PL" dirty="0"/>
              <a:t>Na każdym etapie kontaktu z biegłym niezbędne jest zachowanie dbałości o bezstronność biegłego i brak konfliktu interesów biegłego z osobami, które występują w sprawie.</a:t>
            </a:r>
          </a:p>
          <a:p>
            <a:r>
              <a:rPr lang="pl-PL" dirty="0"/>
              <a:t>Kryteria techniczne – czas i koszt wykonania opinii.</a:t>
            </a:r>
          </a:p>
          <a:p>
            <a:endParaRPr lang="pl-PL" dirty="0"/>
          </a:p>
          <a:p>
            <a:endParaRPr lang="pl-PL" dirty="0"/>
          </a:p>
        </p:txBody>
      </p:sp>
      <p:sp>
        <p:nvSpPr>
          <p:cNvPr id="3" name="Tytuł 2"/>
          <p:cNvSpPr>
            <a:spLocks noGrp="1"/>
          </p:cNvSpPr>
          <p:nvPr>
            <p:ph type="title"/>
          </p:nvPr>
        </p:nvSpPr>
        <p:spPr/>
        <p:txBody>
          <a:bodyPr/>
          <a:lstStyle/>
          <a:p>
            <a:r>
              <a:rPr lang="pl-PL" dirty="0"/>
              <a:t>Wybór biegłego sądowego</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289303"/>
            <a:ext cx="6680200" cy="283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9549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6"/>
                                        </p:tgtEl>
                                        <p:attrNameLst>
                                          <p:attrName>style.visibility</p:attrName>
                                        </p:attrNameLst>
                                      </p:cBhvr>
                                      <p:to>
                                        <p:strVal val="visible"/>
                                      </p:to>
                                    </p:set>
                                    <p:animEffect transition="in" filter="fade">
                                      <p:cBhvr>
                                        <p:cTn id="2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idx="1"/>
          </p:nvPr>
        </p:nvSpPr>
        <p:spPr>
          <a:xfrm>
            <a:off x="251520" y="1289302"/>
            <a:ext cx="8712968" cy="3586703"/>
          </a:xfrm>
        </p:spPr>
        <p:txBody>
          <a:bodyPr>
            <a:normAutofit/>
          </a:bodyPr>
          <a:lstStyle/>
          <a:p>
            <a:r>
              <a:rPr lang="pl-PL" dirty="0"/>
              <a:t>Warto roboczo konsultować z biegłym treść pytań/zagadnień zawartych w postanowieniu o zasięgnięciu opinii biegłego.</a:t>
            </a:r>
          </a:p>
          <a:p>
            <a:r>
              <a:rPr lang="pl-PL" dirty="0"/>
              <a:t>W postanowieniu nie trzeba wskazywać adresu zamieszkania biegłego.</a:t>
            </a:r>
          </a:p>
          <a:p>
            <a:r>
              <a:rPr lang="pl-PL" dirty="0"/>
              <a:t>Warto (niemal zawsze) angażować biegłego w wizję terenową lub/oraz w konieczność uczestnictwa przy wykonywaniu badań terenowych.</a:t>
            </a:r>
          </a:p>
          <a:p>
            <a:endParaRPr lang="pl-PL" dirty="0"/>
          </a:p>
        </p:txBody>
      </p:sp>
      <p:sp>
        <p:nvSpPr>
          <p:cNvPr id="3" name="Tytuł 2"/>
          <p:cNvSpPr>
            <a:spLocks noGrp="1"/>
          </p:cNvSpPr>
          <p:nvPr>
            <p:ph type="title"/>
          </p:nvPr>
        </p:nvSpPr>
        <p:spPr/>
        <p:txBody>
          <a:bodyPr/>
          <a:lstStyle/>
          <a:p>
            <a:r>
              <a:rPr lang="pl-PL" dirty="0"/>
              <a:t>Współpraca z biegłym sądowym</a:t>
            </a:r>
          </a:p>
        </p:txBody>
      </p:sp>
    </p:spTree>
    <p:extLst>
      <p:ext uri="{BB962C8B-B14F-4D97-AF65-F5344CB8AC3E}">
        <p14:creationId xmlns:p14="http://schemas.microsoft.com/office/powerpoint/2010/main" val="305589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idx="1"/>
          </p:nvPr>
        </p:nvSpPr>
        <p:spPr>
          <a:xfrm>
            <a:off x="323528" y="1289302"/>
            <a:ext cx="8496944" cy="3586703"/>
          </a:xfrm>
        </p:spPr>
        <p:txBody>
          <a:bodyPr>
            <a:normAutofit/>
          </a:bodyPr>
          <a:lstStyle/>
          <a:p>
            <a:r>
              <a:rPr lang="pl-PL" dirty="0"/>
              <a:t>Warto zawrzeć w postanowieniu punkt pn. „inne uwagi mające znaczenie dla sprawy” – być może w trakcie wykonywania swojej pracy biegły zauważy np. „drugie dno” danej sprawy </a:t>
            </a:r>
            <a:br>
              <a:rPr lang="pl-PL" dirty="0"/>
            </a:br>
            <a:r>
              <a:rPr lang="pl-PL" dirty="0"/>
              <a:t>lub aspekty mające znaczenie dla ustalenia winy, zaniedbania lub współsprawstwa.</a:t>
            </a:r>
          </a:p>
          <a:p>
            <a:pPr marL="45720" indent="0">
              <a:buNone/>
            </a:pPr>
            <a:endParaRPr lang="pl-PL" dirty="0"/>
          </a:p>
        </p:txBody>
      </p:sp>
      <p:sp>
        <p:nvSpPr>
          <p:cNvPr id="3" name="Tytuł 2"/>
          <p:cNvSpPr>
            <a:spLocks noGrp="1"/>
          </p:cNvSpPr>
          <p:nvPr>
            <p:ph type="title"/>
          </p:nvPr>
        </p:nvSpPr>
        <p:spPr/>
        <p:txBody>
          <a:bodyPr/>
          <a:lstStyle/>
          <a:p>
            <a:r>
              <a:rPr lang="pl-PL" dirty="0"/>
              <a:t>Współpraca z biegłym sądowym</a:t>
            </a:r>
          </a:p>
        </p:txBody>
      </p:sp>
    </p:spTree>
    <p:extLst>
      <p:ext uri="{BB962C8B-B14F-4D97-AF65-F5344CB8AC3E}">
        <p14:creationId xmlns:p14="http://schemas.microsoft.com/office/powerpoint/2010/main" val="3155929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idx="1"/>
          </p:nvPr>
        </p:nvSpPr>
        <p:spPr>
          <a:xfrm>
            <a:off x="381000" y="1289302"/>
            <a:ext cx="8407893" cy="3586703"/>
          </a:xfrm>
        </p:spPr>
        <p:txBody>
          <a:bodyPr>
            <a:normAutofit/>
          </a:bodyPr>
          <a:lstStyle/>
          <a:p>
            <a:r>
              <a:rPr lang="pl-PL" dirty="0"/>
              <a:t>Zdjęcia, filmy, notatki, pomiary – mają duże znaczenie</a:t>
            </a:r>
          </a:p>
          <a:p>
            <a:r>
              <a:rPr lang="pl-PL" dirty="0"/>
              <a:t>Subiektywnie odczucia (np. zapach) – mogą mieć duże znaczenie</a:t>
            </a:r>
          </a:p>
          <a:p>
            <a:r>
              <a:rPr lang="pl-PL" dirty="0"/>
              <a:t>Nie warto zakopywać dowodów przed ich zbadaniem przez biegłego</a:t>
            </a:r>
          </a:p>
          <a:p>
            <a:r>
              <a:rPr lang="pl-PL" dirty="0"/>
              <a:t>Zazwyczaj nie ma potrzeby gromadzenia martwych zwierząt</a:t>
            </a:r>
          </a:p>
          <a:p>
            <a:r>
              <a:rPr lang="pl-PL" dirty="0"/>
              <a:t>Brak woli współpracy ze strony organu administracji </a:t>
            </a:r>
            <a:br>
              <a:rPr lang="pl-PL" dirty="0"/>
            </a:br>
            <a:r>
              <a:rPr lang="pl-PL" dirty="0"/>
              <a:t>nie świadczy o braku istotności zagrożenia dla środowiska</a:t>
            </a:r>
          </a:p>
          <a:p>
            <a:r>
              <a:rPr lang="pl-PL" dirty="0"/>
              <a:t>Istnieją ograniczenia sprzętowe w badaniu środowiska </a:t>
            </a:r>
            <a:br>
              <a:rPr lang="pl-PL" dirty="0"/>
            </a:br>
            <a:r>
              <a:rPr lang="pl-PL" dirty="0"/>
              <a:t>(np. niektóre wiertnice nie mogą przebić warstwy gruzu)</a:t>
            </a:r>
          </a:p>
        </p:txBody>
      </p:sp>
      <p:sp>
        <p:nvSpPr>
          <p:cNvPr id="3" name="Tytuł 2"/>
          <p:cNvSpPr>
            <a:spLocks noGrp="1"/>
          </p:cNvSpPr>
          <p:nvPr>
            <p:ph type="title"/>
          </p:nvPr>
        </p:nvSpPr>
        <p:spPr/>
        <p:txBody>
          <a:bodyPr/>
          <a:lstStyle/>
          <a:p>
            <a:r>
              <a:rPr lang="pl-PL" sz="2800" dirty="0"/>
              <a:t>Czynności operacyjne - dokumentowanie</a:t>
            </a:r>
          </a:p>
        </p:txBody>
      </p:sp>
    </p:spTree>
    <p:extLst>
      <p:ext uri="{BB962C8B-B14F-4D97-AF65-F5344CB8AC3E}">
        <p14:creationId xmlns:p14="http://schemas.microsoft.com/office/powerpoint/2010/main" val="2377706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idx="1"/>
          </p:nvPr>
        </p:nvSpPr>
        <p:spPr>
          <a:xfrm>
            <a:off x="381000" y="1289302"/>
            <a:ext cx="8407893" cy="3442687"/>
          </a:xfrm>
        </p:spPr>
        <p:txBody>
          <a:bodyPr>
            <a:normAutofit/>
          </a:bodyPr>
          <a:lstStyle/>
          <a:p>
            <a:r>
              <a:rPr lang="pl-PL" dirty="0"/>
              <a:t>Organ zasięgający opinii biegłego sądowego ma prawo do weryfikacji ustaleń jego pracy.</a:t>
            </a:r>
          </a:p>
          <a:p>
            <a:r>
              <a:rPr lang="pl-PL" dirty="0"/>
              <a:t>Weryfikacja poprawności opinii biegłego może dotyczyć spójności, logiki, związków przyczynowo - skutkowych, zgodności z pytaniami zawartymi w postanowieniu </a:t>
            </a:r>
            <a:br>
              <a:rPr lang="pl-PL" dirty="0"/>
            </a:br>
            <a:r>
              <a:rPr lang="pl-PL" dirty="0"/>
              <a:t>o zasięgnięciu opinii biegłego.</a:t>
            </a:r>
          </a:p>
          <a:p>
            <a:r>
              <a:rPr lang="pl-PL" dirty="0"/>
              <a:t>Konstruując treść opinii biegły powinien wskazać metody i źródła danych, którymi się posłużył. </a:t>
            </a:r>
          </a:p>
        </p:txBody>
      </p:sp>
      <p:sp>
        <p:nvSpPr>
          <p:cNvPr id="3" name="Tytuł 2"/>
          <p:cNvSpPr>
            <a:spLocks noGrp="1"/>
          </p:cNvSpPr>
          <p:nvPr>
            <p:ph type="title"/>
          </p:nvPr>
        </p:nvSpPr>
        <p:spPr/>
        <p:txBody>
          <a:bodyPr/>
          <a:lstStyle/>
          <a:p>
            <a:r>
              <a:rPr lang="pl-PL" dirty="0"/>
              <a:t>Kryteria dobrej opinii biegłego</a:t>
            </a:r>
          </a:p>
        </p:txBody>
      </p:sp>
    </p:spTree>
    <p:extLst>
      <p:ext uri="{BB962C8B-B14F-4D97-AF65-F5344CB8AC3E}">
        <p14:creationId xmlns:p14="http://schemas.microsoft.com/office/powerpoint/2010/main" val="1404404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idx="1"/>
          </p:nvPr>
        </p:nvSpPr>
        <p:spPr/>
        <p:txBody>
          <a:bodyPr>
            <a:normAutofit/>
          </a:bodyPr>
          <a:lstStyle/>
          <a:p>
            <a:r>
              <a:rPr lang="pl-PL" dirty="0"/>
              <a:t>Wnioski biegłego co do zasady powinny być jednoznaczne. Jeżeli jednak ze względu na nieustalenie wszystkich istotnych okoliczności albo ze względu na aktualny stan wiedzy jest to niemożliwe, biegły powinien wskazać stopień prawdopodobieństwa.</a:t>
            </a:r>
          </a:p>
          <a:p>
            <a:r>
              <a:rPr lang="pl-PL" dirty="0"/>
              <a:t>Sąd/prokurator/policja musi znać argumentację i przesłanki, które doprowadziły do końcowych wniosków opinii. Brak fachowego uzasadnienia wniosków końcowych uniemożliwia prawidłową ocenę jej mocy dowodowej. </a:t>
            </a:r>
          </a:p>
        </p:txBody>
      </p:sp>
      <p:sp>
        <p:nvSpPr>
          <p:cNvPr id="3" name="Tytuł 2"/>
          <p:cNvSpPr>
            <a:spLocks noGrp="1"/>
          </p:cNvSpPr>
          <p:nvPr>
            <p:ph type="title"/>
          </p:nvPr>
        </p:nvSpPr>
        <p:spPr/>
        <p:txBody>
          <a:bodyPr/>
          <a:lstStyle/>
          <a:p>
            <a:r>
              <a:rPr lang="pl-PL" dirty="0"/>
              <a:t>Kryteria dobrej opinii biegłego</a:t>
            </a:r>
          </a:p>
        </p:txBody>
      </p:sp>
    </p:spTree>
    <p:extLst>
      <p:ext uri="{BB962C8B-B14F-4D97-AF65-F5344CB8AC3E}">
        <p14:creationId xmlns:p14="http://schemas.microsoft.com/office/powerpoint/2010/main" val="2816986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iatka">
  <a:themeElements>
    <a:clrScheme name="Siatka">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Siatka">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Siatka">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Override1.xml><?xml version="1.0" encoding="utf-8"?>
<a:themeOverride xmlns:a="http://schemas.openxmlformats.org/drawingml/2006/main">
  <a:clrScheme name="Siatka">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themeOverride>
</file>

<file path=ppt/theme/themeOverride2.xml><?xml version="1.0" encoding="utf-8"?>
<a:themeOverride xmlns:a="http://schemas.openxmlformats.org/drawingml/2006/main">
  <a:clrScheme name="Siatka">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themeOverride>
</file>

<file path=ppt/theme/themeOverride3.xml><?xml version="1.0" encoding="utf-8"?>
<a:themeOverride xmlns:a="http://schemas.openxmlformats.org/drawingml/2006/main">
  <a:clrScheme name="Siatka">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themeOverride>
</file>

<file path=docProps/app.xml><?xml version="1.0" encoding="utf-8"?>
<Properties xmlns="http://schemas.openxmlformats.org/officeDocument/2006/extended-properties" xmlns:vt="http://schemas.openxmlformats.org/officeDocument/2006/docPropsVTypes">
  <Template/>
  <TotalTime>379</TotalTime>
  <Words>1087</Words>
  <Application>Microsoft Office PowerPoint</Application>
  <PresentationFormat>Pokaz na ekranie (16:9)</PresentationFormat>
  <Paragraphs>78</Paragraphs>
  <Slides>19</Slides>
  <Notes>0</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19</vt:i4>
      </vt:variant>
    </vt:vector>
  </HeadingPairs>
  <TitlesOfParts>
    <vt:vector size="23" baseType="lpstr">
      <vt:lpstr>Franklin Gothic Medium</vt:lpstr>
      <vt:lpstr>Wingdings</vt:lpstr>
      <vt:lpstr>Wingdings 2</vt:lpstr>
      <vt:lpstr>Siatka</vt:lpstr>
      <vt:lpstr>Współpraca organów ścigania  z biegłym sądowym  Krzysztof Okrasiński Biegły sądowy z zakresu ochrony środowiska przy Sądach Okręgowych w Jeleniej Górze, Legnicy, Świdnicy i Wrocławiu </vt:lpstr>
      <vt:lpstr>Prezentacja programu PowerPoint</vt:lpstr>
      <vt:lpstr>Plan Prezentacji</vt:lpstr>
      <vt:lpstr>Wybór biegłego sądowego</vt:lpstr>
      <vt:lpstr>Współpraca z biegłym sądowym</vt:lpstr>
      <vt:lpstr>Współpraca z biegłym sądowym</vt:lpstr>
      <vt:lpstr>Czynności operacyjne - dokumentowanie</vt:lpstr>
      <vt:lpstr>Kryteria dobrej opinii biegłego</vt:lpstr>
      <vt:lpstr>Kryteria dobrej opinii biegłego</vt:lpstr>
      <vt:lpstr>Kryteria dobrej opinii biegłego</vt:lpstr>
      <vt:lpstr>Prezentacja programu PowerPoint</vt:lpstr>
      <vt:lpstr>Szacowanie istotności</vt:lpstr>
      <vt:lpstr>Szacowanie istotności</vt:lpstr>
      <vt:lpstr>Szacowanie istotności</vt:lpstr>
      <vt:lpstr>Szacowanie istotności</vt:lpstr>
      <vt:lpstr>Szacowanie istotności</vt:lpstr>
      <vt:lpstr>Szacowanie istotności</vt:lpstr>
      <vt:lpstr>PODSUMOWANIE</vt:lpstr>
      <vt:lpstr>Dziękuję za uwagę  Krzysztof Okrasiński okrasinski@zieloneoko.pl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Współpraca organów ścigania  z biegłym sądowym  Krzysztof Okrasiński Biegły sądowy z zakresu ochrony środowiska przy Sądach Okręgowych w Jeleniej Górze, Legnicy, Świdnicy i Wrocławiu</dc:title>
  <dc:creator>Zielone Oko</dc:creator>
  <cp:lastModifiedBy>Zielone Oko</cp:lastModifiedBy>
  <cp:revision>29</cp:revision>
  <dcterms:created xsi:type="dcterms:W3CDTF">2019-05-14T09:28:26Z</dcterms:created>
  <dcterms:modified xsi:type="dcterms:W3CDTF">2021-09-21T07:00:03Z</dcterms:modified>
</cp:coreProperties>
</file>